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14"/>
  </p:notesMasterIdLst>
  <p:sldIdLst>
    <p:sldId id="256" r:id="rId2"/>
    <p:sldId id="289" r:id="rId3"/>
    <p:sldId id="264" r:id="rId4"/>
    <p:sldId id="300" r:id="rId5"/>
    <p:sldId id="299" r:id="rId6"/>
    <p:sldId id="303" r:id="rId7"/>
    <p:sldId id="304" r:id="rId8"/>
    <p:sldId id="258" r:id="rId9"/>
    <p:sldId id="301" r:id="rId10"/>
    <p:sldId id="260" r:id="rId11"/>
    <p:sldId id="259" r:id="rId12"/>
    <p:sldId id="276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80002"/>
    <a:srgbClr val="0054A4"/>
    <a:srgbClr val="E32137"/>
    <a:srgbClr val="EBEBEB"/>
    <a:srgbClr val="D6D6D6"/>
    <a:srgbClr val="A63E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7701" autoAdjust="0"/>
    <p:restoredTop sz="99685" autoAdjust="0"/>
  </p:normalViewPr>
  <p:slideViewPr>
    <p:cSldViewPr snapToGrid="0" snapToObjects="1">
      <p:cViewPr varScale="1">
        <p:scale>
          <a:sx n="101" d="100"/>
          <a:sy n="101" d="100"/>
        </p:scale>
        <p:origin x="-96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6C1964-E625-438A-A6DB-936E20318A4E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62EC45-1E5F-47F1-8CDB-7FE8506B1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defTabSz="457200" hangingPunct="0">
              <a:lnSpc>
                <a:spcPct val="125000"/>
              </a:lnSpc>
              <a:spcBef>
                <a:spcPct val="0"/>
              </a:spcBef>
            </a:pPr>
            <a:endParaRPr lang="en-US" smtClean="0"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DCCE1C-31E5-4C06-AEE6-22C7042C0C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902AD9-E1B7-4F82-982F-F26C77B2B8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983EC8-54DF-4BF9-8D7E-875484E254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228AC1-477C-4672-BEAA-A976794240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hangingPunct="0">
              <a:lnSpc>
                <a:spcPct val="125000"/>
              </a:lnSpc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0E99D3-4E47-491D-BA14-0B97A0956C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25A046-F9E4-4331-BCC8-10252D5B5B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E333F0-7A45-42D8-98B9-E73D1D92D6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F097D3-9B39-4B2A-8866-36F3343B97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A924A5-BE70-4056-A78C-B8E5BAD216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3702050"/>
            <a:ext cx="9144000" cy="144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91338" y="204788"/>
            <a:ext cx="1841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62" y="559294"/>
            <a:ext cx="8202967" cy="2244333"/>
          </a:xfrm>
          <a:prstGeom prst="rect">
            <a:avLst/>
          </a:prstGeom>
        </p:spPr>
        <p:txBody>
          <a:bodyPr anchor="b"/>
          <a:lstStyle>
            <a:lvl1pPr algn="l">
              <a:defRPr sz="44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9962" y="2803627"/>
            <a:ext cx="8202967" cy="434605"/>
          </a:xfrm>
          <a:prstGeom prst="rect">
            <a:avLst/>
          </a:prstGeom>
          <a:effectLst/>
        </p:spPr>
        <p:txBody>
          <a:bodyPr anchor="ctr"/>
          <a:lstStyle>
            <a:lvl1pPr marL="0" indent="0">
              <a:buNone/>
              <a:defRPr sz="2000" b="0" i="0">
                <a:solidFill>
                  <a:schemeClr val="bg1">
                    <a:alpha val="70000"/>
                  </a:schemeClr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965794" y="3996615"/>
            <a:ext cx="2707135" cy="8522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 baseline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9962" y="3996615"/>
            <a:ext cx="3391270" cy="852255"/>
          </a:xfrm>
          <a:prstGeom prst="rect">
            <a:avLst/>
          </a:prstGeom>
          <a:effectLst/>
        </p:spPr>
        <p:txBody>
          <a:bodyPr anchor="ctr"/>
          <a:lstStyle>
            <a:lvl1pPr marL="0" indent="0">
              <a:buNone/>
              <a:defRPr sz="1500" b="0" i="0" baseline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effectLst/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>
              <a:buNone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7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7CC4DEF-811B-4BD4-B547-8E5FCECF1876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2304" y="914402"/>
            <a:ext cx="8300624" cy="4229098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buFont typeface="+mj-lt"/>
              <a:buAutoNum type="arabicPeriod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971550" indent="-514350" algn="l">
              <a:buFont typeface="+mj-lt"/>
              <a:buAutoNum type="arabicPeriod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3716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8288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2860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loured 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0797DBB-4F4F-423A-ACA0-584F4D591B42}" type="slidenum">
              <a:rPr lang="en-US" sz="1000">
                <a:solidFill>
                  <a:schemeClr val="bg1"/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2304" y="924092"/>
            <a:ext cx="8387648" cy="42194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loured Backgrou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2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2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E2831D1-1FDD-4461-8868-7090838A9057}" type="slidenum">
              <a:rPr lang="en-US" sz="1000">
                <a:solidFill>
                  <a:schemeClr val="bg1"/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2304" y="924092"/>
            <a:ext cx="8387648" cy="42194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Grey Background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38C822C-5FFC-433D-8DED-84049B3CCAAA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cxnSp>
        <p:nvCxnSpPr>
          <p:cNvPr id="5" name="Straight Connector 18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2304" y="924092"/>
            <a:ext cx="8387648" cy="42194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7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8AAD9CE-B285-49B9-BA85-1D81A714E197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2304" y="924092"/>
            <a:ext cx="8387648" cy="42194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>
          <a:xfrm>
            <a:off x="4522788" y="914400"/>
            <a:ext cx="4621212" cy="4229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30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06D49DA-C6FF-4619-BCBD-16775709774D}" type="slidenum">
              <a:rPr lang="en-US" sz="1000">
                <a:solidFill>
                  <a:schemeClr val="bg1"/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2303" y="914400"/>
            <a:ext cx="4150314" cy="688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89690" y="914400"/>
            <a:ext cx="4155542" cy="688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72304" y="1828800"/>
            <a:ext cx="3783238" cy="3314700"/>
          </a:xfrm>
          <a:prstGeom prst="rect">
            <a:avLst/>
          </a:prstGeo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889690" y="1828800"/>
            <a:ext cx="3783238" cy="3314700"/>
          </a:xfrm>
          <a:prstGeom prst="rect">
            <a:avLst/>
          </a:prstGeo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cipa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522788" y="914400"/>
            <a:ext cx="4621212" cy="4229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30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1668A33-B219-4B99-9398-8B911EC27456}" type="slidenum">
              <a:rPr lang="en-US" sz="1000">
                <a:solidFill>
                  <a:schemeClr val="bg1"/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cipa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2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613" y="1268413"/>
            <a:ext cx="1963737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11563" y="1268413"/>
            <a:ext cx="1963737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369050" y="1268413"/>
            <a:ext cx="196373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7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27769FA-2092-4B50-AA19-96D4C2CB5885}" type="slidenum">
              <a:rPr lang="en-US" sz="1000">
                <a:solidFill>
                  <a:schemeClr val="bg1"/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81926" y="3195015"/>
            <a:ext cx="2454132" cy="862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548" y="3195015"/>
            <a:ext cx="2454132" cy="862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14734" y="3195015"/>
            <a:ext cx="2454132" cy="862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81926" y="4057895"/>
            <a:ext cx="2454132" cy="99261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3356548" y="4057895"/>
            <a:ext cx="2454132" cy="99261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114734" y="4057895"/>
            <a:ext cx="2454132" cy="99261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graphic - 3 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2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23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B3AE704-570C-421C-8C5F-9997630ED6EB}" type="slidenum">
              <a:rPr lang="en-US" sz="1000">
                <a:solidFill>
                  <a:schemeClr val="bg1"/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02238" y="2169475"/>
            <a:ext cx="1960536" cy="527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26394" y="1553042"/>
            <a:ext cx="2175844" cy="10753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54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02238" y="1766520"/>
            <a:ext cx="1960536" cy="4029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735984" y="2169475"/>
            <a:ext cx="1960536" cy="527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560140" y="1553042"/>
            <a:ext cx="2175844" cy="10753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54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5984" y="1766520"/>
            <a:ext cx="1960536" cy="4029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2402238" y="3858790"/>
            <a:ext cx="1960536" cy="527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226394" y="3242357"/>
            <a:ext cx="2175844" cy="10753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54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02238" y="3455835"/>
            <a:ext cx="1960536" cy="4029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735984" y="3858790"/>
            <a:ext cx="1960536" cy="527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560140" y="3242357"/>
            <a:ext cx="2175844" cy="107531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54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6735984" y="3455835"/>
            <a:ext cx="1960536" cy="4029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9144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3716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1828800" indent="0" algn="ctr">
              <a:buNone/>
              <a:defRPr sz="15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8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DA6B818-86FE-4053-9C5C-D5A0C1CF3DC4}" type="slidenum">
              <a:rPr lang="en-US" sz="1000">
                <a:solidFill>
                  <a:schemeClr val="bg1"/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9962" y="1314027"/>
            <a:ext cx="8202967" cy="2443433"/>
          </a:xfrm>
          <a:prstGeom prst="rect">
            <a:avLst/>
          </a:prstGeom>
        </p:spPr>
        <p:txBody>
          <a:bodyPr anchor="ctr"/>
          <a:lstStyle>
            <a:lvl1pPr algn="ctr">
              <a:defRPr sz="44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ought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914400"/>
            <a:ext cx="72183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oughts -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1460500"/>
            <a:ext cx="721836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oughts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1854200"/>
            <a:ext cx="721836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Coloured 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2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5857B6-6AF1-4B1D-80B3-C9BC59AF117F}" type="slidenum">
              <a:rPr lang="en-US" sz="1000">
                <a:solidFill>
                  <a:schemeClr val="bg1"/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2304" y="914402"/>
            <a:ext cx="8300624" cy="4229098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buFont typeface="+mj-lt"/>
              <a:buAutoNum type="arabicPeriod"/>
              <a:defRPr sz="22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971550" indent="-514350" algn="l"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3716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8288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2860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Coloured Backgrou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2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2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9BE77B6-A86C-446F-9289-8145FF6BC2F0}" type="slidenum">
              <a:rPr lang="en-US" sz="1000">
                <a:solidFill>
                  <a:schemeClr val="bg1"/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2304" y="0"/>
            <a:ext cx="8300625" cy="914401"/>
          </a:xfrm>
          <a:prstGeom prst="rect">
            <a:avLst/>
          </a:prstGeom>
        </p:spPr>
        <p:txBody>
          <a:bodyPr anchor="ctr"/>
          <a:lstStyle>
            <a:lvl1pPr algn="l">
              <a:defRPr sz="3000" b="0" i="0">
                <a:solidFill>
                  <a:schemeClr val="bg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2304" y="914402"/>
            <a:ext cx="8300624" cy="4229098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buFont typeface="+mj-lt"/>
              <a:buAutoNum type="arabicPeriod"/>
              <a:defRPr sz="22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971550" indent="-514350" algn="l"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3716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8288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2860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Grey Background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963DD77-962C-4572-B073-9BA87774C86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cxnSp>
        <p:nvCxnSpPr>
          <p:cNvPr id="5" name="Straight Connector 9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2304" y="914402"/>
            <a:ext cx="8300624" cy="4229098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buFont typeface="+mj-lt"/>
              <a:buAutoNum type="arabicPeriod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971550" indent="-514350" algn="l">
              <a:buFont typeface="+mj-lt"/>
              <a:buAutoNum type="arabicPeriod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3716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8288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2860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Grey Background 03 (Graphic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2905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/>
          <p:nvPr userDrawn="1"/>
        </p:nvSpPr>
        <p:spPr>
          <a:xfrm>
            <a:off x="8672513" y="4810125"/>
            <a:ext cx="47148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552D15D-E50C-47DD-8281-BCD17A804240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  <a:cs typeface="Helvetica Ligh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  <a:cs typeface="Helvetica Light"/>
            </a:endParaRPr>
          </a:p>
        </p:txBody>
      </p:sp>
      <p:cxnSp>
        <p:nvCxnSpPr>
          <p:cNvPr id="6" name="Straight Connector 9"/>
          <p:cNvCxnSpPr/>
          <p:nvPr userDrawn="1"/>
        </p:nvCxnSpPr>
        <p:spPr>
          <a:xfrm>
            <a:off x="469900" y="896938"/>
            <a:ext cx="8202613" cy="0"/>
          </a:xfrm>
          <a:prstGeom prst="line">
            <a:avLst/>
          </a:prstGeom>
          <a:ln w="50800"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372304" y="-1"/>
            <a:ext cx="8771695" cy="9144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000"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3000"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000"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3000"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2304" y="914402"/>
            <a:ext cx="8300624" cy="3218686"/>
          </a:xfrm>
          <a:prstGeom prst="rect">
            <a:avLst/>
          </a:prstGeom>
        </p:spPr>
        <p:txBody>
          <a:bodyPr anchor="ctr"/>
          <a:lstStyle>
            <a:lvl1pPr marL="514350" indent="-514350" algn="l">
              <a:buFont typeface="+mj-lt"/>
              <a:buAutoNum type="arabicPeriod"/>
              <a:defRPr sz="2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971550" indent="-514350" algn="l">
              <a:buFont typeface="+mj-lt"/>
              <a:buAutoNum type="arabicPeriod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3716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8288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286000" indent="-457200" algn="l">
              <a:buFont typeface="+mj-lt"/>
              <a:buAutoNum type="arabicPeriod"/>
              <a:defRPr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475" r:id="rId1"/>
    <p:sldLayoutId id="2147493476" r:id="rId2"/>
    <p:sldLayoutId id="2147493477" r:id="rId3"/>
    <p:sldLayoutId id="2147493478" r:id="rId4"/>
    <p:sldLayoutId id="2147493479" r:id="rId5"/>
    <p:sldLayoutId id="2147493480" r:id="rId6"/>
    <p:sldLayoutId id="2147493481" r:id="rId7"/>
    <p:sldLayoutId id="2147493482" r:id="rId8"/>
    <p:sldLayoutId id="2147493483" r:id="rId9"/>
    <p:sldLayoutId id="2147493484" r:id="rId10"/>
    <p:sldLayoutId id="2147493485" r:id="rId11"/>
    <p:sldLayoutId id="2147493486" r:id="rId12"/>
    <p:sldLayoutId id="2147493487" r:id="rId13"/>
    <p:sldLayoutId id="2147493488" r:id="rId14"/>
    <p:sldLayoutId id="2147493489" r:id="rId15"/>
    <p:sldLayoutId id="2147493490" r:id="rId16"/>
    <p:sldLayoutId id="2147493491" r:id="rId17"/>
    <p:sldLayoutId id="2147493492" r:id="rId18"/>
    <p:sldLayoutId id="2147493493" r:id="rId19"/>
  </p:sldLayoutIdLst>
  <p:transition/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558800"/>
            <a:ext cx="8202613" cy="2244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Compassionate Community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Fall 2016</a:t>
            </a:r>
            <a:endParaRPr lang="en-US" b="1" dirty="0"/>
          </a:p>
        </p:txBody>
      </p:sp>
      <p:pic>
        <p:nvPicPr>
          <p:cNvPr id="22531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6356" b="16356"/>
          <a:stretch>
            <a:fillRect/>
          </a:stretch>
        </p:blipFill>
        <p:spPr bwMode="auto">
          <a:xfrm>
            <a:off x="5965825" y="3997325"/>
            <a:ext cx="2706688" cy="850900"/>
          </a:xfrm>
          <a:noFill/>
          <a:ln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Clinton Community School District</a:t>
            </a:r>
            <a:endParaRPr lang="en-US" b="1" dirty="0">
              <a:solidFill>
                <a:schemeClr val="tx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3850" y="2041525"/>
            <a:ext cx="5843588" cy="10144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Helvetica Light" panose="020B0500000000000000" pitchFamily="34" charset="0"/>
              </a:rPr>
              <a:t>I think the </a:t>
            </a:r>
            <a:r>
              <a:rPr lang="en-US" sz="2000" b="1" dirty="0">
                <a:latin typeface="Helvetica Light" panose="020B0500000000000000" pitchFamily="34" charset="0"/>
              </a:rPr>
              <a:t>rules </a:t>
            </a:r>
            <a:r>
              <a:rPr lang="en-US" sz="2000" b="1" dirty="0">
                <a:latin typeface="Helvetica Light" panose="020B0500000000000000" pitchFamily="34" charset="0"/>
              </a:rPr>
              <a:t>about bullying are pretty fair. </a:t>
            </a:r>
            <a:r>
              <a:rPr lang="en-US" sz="2000" dirty="0">
                <a:latin typeface="Helvetica Light" panose="020B0500000000000000" pitchFamily="34" charset="0"/>
              </a:rPr>
              <a:t>Also, the way our school addresses bullying </a:t>
            </a:r>
            <a:r>
              <a:rPr lang="en-US" sz="2000" dirty="0">
                <a:latin typeface="Helvetica Light" panose="020B0500000000000000" pitchFamily="34" charset="0"/>
              </a:rPr>
              <a:t>problems is organized and </a:t>
            </a:r>
            <a:r>
              <a:rPr lang="en-US" sz="2000" dirty="0">
                <a:latin typeface="Helvetica Light" panose="020B0500000000000000" pitchFamily="34" charset="0"/>
              </a:rPr>
              <a:t>helpful.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500000000000000" pitchFamily="34" charset="0"/>
              <a:ea typeface="Helvetica Light" charset="0"/>
              <a:cs typeface="Helvetica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3850" y="1887538"/>
            <a:ext cx="5843588" cy="13223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Helvetica Light" panose="020B0500000000000000" pitchFamily="34" charset="0"/>
              </a:rPr>
              <a:t>Accepting.</a:t>
            </a:r>
            <a:r>
              <a:rPr lang="en-US" sz="2000" b="1" dirty="0">
                <a:latin typeface="Helvetica Light" panose="020B0500000000000000" pitchFamily="34" charset="0"/>
              </a:rPr>
              <a:t> </a:t>
            </a:r>
            <a:r>
              <a:rPr lang="en-US" sz="2000" dirty="0">
                <a:latin typeface="Helvetica Light" panose="020B0500000000000000" pitchFamily="34" charset="0"/>
              </a:rPr>
              <a:t>I think we need to work on </a:t>
            </a:r>
            <a:r>
              <a:rPr lang="en-US" sz="2000" dirty="0">
                <a:latin typeface="Helvetica Light" panose="020B0500000000000000" pitchFamily="34" charset="0"/>
              </a:rPr>
              <a:t>accepting </a:t>
            </a:r>
            <a:r>
              <a:rPr lang="en-US" sz="2000" dirty="0">
                <a:latin typeface="Helvetica Light" panose="020B0500000000000000" pitchFamily="34" charset="0"/>
              </a:rPr>
              <a:t>everyone for who they are. </a:t>
            </a:r>
            <a:r>
              <a:rPr lang="en-US" sz="2000" dirty="0">
                <a:latin typeface="Helvetica Light" panose="020B0500000000000000" pitchFamily="34" charset="0"/>
              </a:rPr>
              <a:t>Whether </a:t>
            </a:r>
            <a:r>
              <a:rPr lang="en-US" sz="2000" dirty="0">
                <a:latin typeface="Helvetica Light" panose="020B0500000000000000" pitchFamily="34" charset="0"/>
              </a:rPr>
              <a:t>they struggle academically or socially we need to try our best to stop it.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500000000000000" pitchFamily="34" charset="0"/>
              <a:ea typeface="Helvetica Light" charset="0"/>
              <a:cs typeface="Helvetica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73063" y="1030288"/>
            <a:ext cx="8299450" cy="2509837"/>
          </a:xfrm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Review results by building and with each stake-holder group</a:t>
            </a:r>
            <a:endParaRPr lang="en-US" sz="24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Questions for further analysis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Determine as a district or school, what steps should be addressed from survey results</a:t>
            </a:r>
            <a:endParaRPr lang="en-US" sz="24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3063" y="0"/>
            <a:ext cx="8770937" cy="914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– Taking Action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5763" y="2854325"/>
            <a:ext cx="2686050" cy="201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075" y="3187700"/>
            <a:ext cx="1541463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2063" y="3386138"/>
            <a:ext cx="25336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3063" y="0"/>
            <a:ext cx="8770937" cy="914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Overview</a:t>
            </a: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1003300" y="5111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1616075"/>
            <a:ext cx="4522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PARTICIPATION OPEN BETWEEN</a:t>
            </a:r>
            <a:endParaRPr lang="en-US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01688" y="2286000"/>
            <a:ext cx="2919412" cy="4763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0" y="3278188"/>
            <a:ext cx="4522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TO</a:t>
            </a:r>
            <a:endParaRPr lang="en-US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82" name="Rectangle 13"/>
          <p:cNvSpPr>
            <a:spLocks noChangeArrowheads="1"/>
          </p:cNvSpPr>
          <p:nvPr/>
        </p:nvSpPr>
        <p:spPr bwMode="auto">
          <a:xfrm>
            <a:off x="4522788" y="2640013"/>
            <a:ext cx="4621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THOUGHTEXCHANGE PROCESSES</a:t>
            </a:r>
            <a:endParaRPr lang="en-US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54638" y="3281363"/>
            <a:ext cx="2921000" cy="476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4" name="Rectangle 15"/>
          <p:cNvSpPr>
            <a:spLocks noChangeArrowheads="1"/>
          </p:cNvSpPr>
          <p:nvPr/>
        </p:nvSpPr>
        <p:spPr bwMode="auto">
          <a:xfrm>
            <a:off x="0" y="2617788"/>
            <a:ext cx="4522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CA" sz="24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September 15, 2016</a:t>
            </a:r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85" name="Rectangle 16"/>
          <p:cNvSpPr>
            <a:spLocks noChangeArrowheads="1"/>
          </p:cNvSpPr>
          <p:nvPr/>
        </p:nvSpPr>
        <p:spPr bwMode="auto">
          <a:xfrm>
            <a:off x="0" y="3779838"/>
            <a:ext cx="4522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CA" sz="24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October 14, 2016</a:t>
            </a:r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86" name="Rectangle 17"/>
          <p:cNvSpPr>
            <a:spLocks noChangeArrowheads="1"/>
          </p:cNvSpPr>
          <p:nvPr/>
        </p:nvSpPr>
        <p:spPr bwMode="auto">
          <a:xfrm>
            <a:off x="4522788" y="1430338"/>
            <a:ext cx="462121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7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8</a:t>
            </a:r>
            <a:endParaRPr lang="en-US" sz="70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87" name="Rectangle 19"/>
          <p:cNvSpPr>
            <a:spLocks noChangeArrowheads="1"/>
          </p:cNvSpPr>
          <p:nvPr/>
        </p:nvSpPr>
        <p:spPr bwMode="auto">
          <a:xfrm>
            <a:off x="4522788" y="3541713"/>
            <a:ext cx="46212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Including Students, Parents, Guardians, Staff Members, Community Members, and Others</a:t>
            </a:r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9413" y="0"/>
            <a:ext cx="241458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5900" y="1485900"/>
            <a:ext cx="8915400" cy="3529013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/>
              <a:t>What are your thoughts on our policies around bullying and the ways that we address bullying in our school or school district?</a:t>
            </a:r>
            <a:endParaRPr lang="en-US" sz="2000" dirty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/>
              <a:t>What are some examples of other ways we could address bullying and build a compassionate student community?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/>
              <a:t>What are your thoughts or questions on how student mental health is supported in our school or school district?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/>
              <a:t>Is there anything else you would like to add?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3063" y="0"/>
            <a:ext cx="6642100" cy="914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Overview </a:t>
            </a:r>
            <a:r>
              <a:rPr lang="en-US" dirty="0" smtClean="0"/>
              <a:t>– Questions Parents &amp; Staff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9413" y="0"/>
            <a:ext cx="241458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0513" y="1346200"/>
            <a:ext cx="8915400" cy="3529013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/>
              <a:t>What are your thoughts on our rules about bullying and the ways we address bullying in our schools?</a:t>
            </a:r>
            <a:endParaRPr lang="en-US" sz="2000" dirty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 smtClean="0"/>
              <a:t>What are some important things we need to consider when we address bullying?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+mj-lt"/>
              <a:buNone/>
              <a:defRPr/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3063" y="0"/>
            <a:ext cx="6642100" cy="914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Overview </a:t>
            </a:r>
            <a:r>
              <a:rPr lang="en-US" dirty="0" smtClean="0"/>
              <a:t>– Questions Students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373063" y="0"/>
            <a:ext cx="829945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Participation Numbers</a:t>
            </a:r>
          </a:p>
        </p:txBody>
      </p:sp>
      <p:sp>
        <p:nvSpPr>
          <p:cNvPr id="30722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582613" y="3195638"/>
            <a:ext cx="2452687" cy="862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2,521</a:t>
            </a:r>
          </a:p>
        </p:txBody>
      </p:sp>
      <p:sp>
        <p:nvSpPr>
          <p:cNvPr id="30723" name="Text Placeholder 6"/>
          <p:cNvSpPr>
            <a:spLocks noGrp="1"/>
          </p:cNvSpPr>
          <p:nvPr>
            <p:ph type="body" sz="quarter" idx="19"/>
          </p:nvPr>
        </p:nvSpPr>
        <p:spPr bwMode="auto">
          <a:xfrm>
            <a:off x="3355975" y="3195638"/>
            <a:ext cx="2454275" cy="862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2,996</a:t>
            </a:r>
          </a:p>
        </p:txBody>
      </p:sp>
      <p:sp>
        <p:nvSpPr>
          <p:cNvPr id="30724" name="Text Placeholder 7"/>
          <p:cNvSpPr>
            <a:spLocks noGrp="1"/>
          </p:cNvSpPr>
          <p:nvPr>
            <p:ph type="body" sz="quarter" idx="21"/>
          </p:nvPr>
        </p:nvSpPr>
        <p:spPr bwMode="auto">
          <a:xfrm>
            <a:off x="6115050" y="3195638"/>
            <a:ext cx="2454275" cy="862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102,734</a:t>
            </a:r>
          </a:p>
        </p:txBody>
      </p:sp>
      <p:sp>
        <p:nvSpPr>
          <p:cNvPr id="30725" name="Text Placeholder 8"/>
          <p:cNvSpPr>
            <a:spLocks noGrp="1"/>
          </p:cNvSpPr>
          <p:nvPr>
            <p:ph type="body" sz="quarter" idx="22"/>
          </p:nvPr>
        </p:nvSpPr>
        <p:spPr bwMode="auto">
          <a:xfrm>
            <a:off x="582613" y="4057650"/>
            <a:ext cx="2452687" cy="992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PEOPLE</a:t>
            </a:r>
            <a:br>
              <a:rPr lang="en-US" smtClean="0">
                <a:latin typeface="Helvetica" pitchFamily="34" charset="0"/>
                <a:cs typeface="Helvetica" pitchFamily="34" charset="0"/>
              </a:rPr>
            </a:br>
            <a:r>
              <a:rPr lang="en-US" smtClean="0">
                <a:latin typeface="Helvetica" pitchFamily="34" charset="0"/>
                <a:cs typeface="Helvetica" pitchFamily="34" charset="0"/>
              </a:rPr>
              <a:t>PARTICIPATED</a:t>
            </a:r>
          </a:p>
        </p:txBody>
      </p:sp>
      <p:sp>
        <p:nvSpPr>
          <p:cNvPr id="30726" name="Text Placeholder 9"/>
          <p:cNvSpPr>
            <a:spLocks noGrp="1"/>
          </p:cNvSpPr>
          <p:nvPr>
            <p:ph type="body" sz="quarter" idx="23"/>
          </p:nvPr>
        </p:nvSpPr>
        <p:spPr bwMode="auto">
          <a:xfrm>
            <a:off x="3355975" y="4057650"/>
            <a:ext cx="2454275" cy="992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THOUGHTS CONTRIBUTED</a:t>
            </a:r>
          </a:p>
        </p:txBody>
      </p:sp>
      <p:sp>
        <p:nvSpPr>
          <p:cNvPr id="30727" name="Text Placeholder 10"/>
          <p:cNvSpPr>
            <a:spLocks noGrp="1"/>
          </p:cNvSpPr>
          <p:nvPr>
            <p:ph type="body" sz="quarter" idx="24"/>
          </p:nvPr>
        </p:nvSpPr>
        <p:spPr bwMode="auto">
          <a:xfrm>
            <a:off x="6115050" y="4057650"/>
            <a:ext cx="2454275" cy="992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STARS </a:t>
            </a:r>
            <a:br>
              <a:rPr lang="en-US" smtClean="0">
                <a:latin typeface="Helvetica" pitchFamily="34" charset="0"/>
                <a:cs typeface="Helvetica" pitchFamily="34" charset="0"/>
              </a:rPr>
            </a:br>
            <a:r>
              <a:rPr lang="en-US" smtClean="0">
                <a:latin typeface="Helvetica" pitchFamily="34" charset="0"/>
                <a:cs typeface="Helvetica" pitchFamily="34" charset="0"/>
              </a:rPr>
              <a:t>ASSIGNED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6675" y="944563"/>
            <a:ext cx="1079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# People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6713" y="930275"/>
            <a:ext cx="8874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#Ideas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2700" y="958850"/>
            <a:ext cx="2206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Passion for the Idea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9"/>
          <p:cNvSpPr>
            <a:spLocks noGrp="1"/>
          </p:cNvSpPr>
          <p:nvPr>
            <p:ph type="title"/>
          </p:nvPr>
        </p:nvSpPr>
        <p:spPr bwMode="auto">
          <a:xfrm>
            <a:off x="373063" y="0"/>
            <a:ext cx="829945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Largest Conversations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73063" y="914400"/>
            <a:ext cx="8151812" cy="4229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A need to recognize and define bullying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A need to enforce policies consistently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A need for staff to intervene in a consistent manner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A need for parents to get involved; mentor and counsel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A need for counseling services, more support and resources</a:t>
            </a: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9"/>
          <p:cNvSpPr>
            <a:spLocks noGrp="1"/>
          </p:cNvSpPr>
          <p:nvPr>
            <p:ph type="title"/>
          </p:nvPr>
        </p:nvSpPr>
        <p:spPr bwMode="auto">
          <a:xfrm>
            <a:off x="373063" y="0"/>
            <a:ext cx="829945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Largest Conversations - Students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8288" y="914400"/>
            <a:ext cx="8509000" cy="4229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+mj-lt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A real anti-bullying sentiment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They recognize that there is a link between bullying and mental health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Conflict between reporting an incident and consequences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Want fairness from staff when dispensing discipline – hearing both sides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Do seek stricter punishments and consequences  </a:t>
            </a: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3850" y="1733550"/>
            <a:ext cx="5843588" cy="16303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Helvetica Light" panose="020B0500000000000000" pitchFamily="34" charset="0"/>
              </a:rPr>
              <a:t>Policy on </a:t>
            </a:r>
            <a:r>
              <a:rPr lang="en-US" sz="2000" b="1" dirty="0">
                <a:latin typeface="Helvetica Light" panose="020B0500000000000000" pitchFamily="34" charset="0"/>
              </a:rPr>
              <a:t>Bullying. </a:t>
            </a:r>
            <a:r>
              <a:rPr lang="en-US" sz="2000" dirty="0">
                <a:latin typeface="Helvetica Light" panose="020B0500000000000000" pitchFamily="34" charset="0"/>
              </a:rPr>
              <a:t>In </a:t>
            </a:r>
            <a:r>
              <a:rPr lang="en-US" sz="2000" dirty="0">
                <a:latin typeface="Helvetica Light" panose="020B0500000000000000" pitchFamily="34" charset="0"/>
              </a:rPr>
              <a:t>reading the student handbook on anti-bullying and harassment, it appears that this is an issue the school takes very seriously and strives to ensure that our students are kept in a safe and educational environment.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500000000000000" pitchFamily="34" charset="0"/>
              <a:ea typeface="Helvetica Light" charset="0"/>
              <a:cs typeface="Helvetica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3850" y="1579563"/>
            <a:ext cx="5843588" cy="19383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Helvetica Light" panose="020B0500000000000000" pitchFamily="34" charset="0"/>
              </a:rPr>
              <a:t>Keep At </a:t>
            </a:r>
            <a:r>
              <a:rPr lang="en-US" sz="2000" b="1" dirty="0">
                <a:latin typeface="Helvetica Light" panose="020B0500000000000000" pitchFamily="34" charset="0"/>
              </a:rPr>
              <a:t>It. </a:t>
            </a:r>
            <a:r>
              <a:rPr lang="en-US" sz="2000" dirty="0">
                <a:latin typeface="Helvetica Light" panose="020B0500000000000000" pitchFamily="34" charset="0"/>
              </a:rPr>
              <a:t>Continue </a:t>
            </a:r>
            <a:r>
              <a:rPr lang="en-US" sz="2000" dirty="0">
                <a:latin typeface="Helvetica Light" panose="020B0500000000000000" pitchFamily="34" charset="0"/>
              </a:rPr>
              <a:t>the work of </a:t>
            </a:r>
            <a:r>
              <a:rPr lang="en-US" sz="2000" dirty="0">
                <a:latin typeface="Helvetica Light" panose="020B0500000000000000" pitchFamily="34" charset="0"/>
              </a:rPr>
              <a:t>bringing </a:t>
            </a:r>
            <a:r>
              <a:rPr lang="en-US" sz="2000" dirty="0">
                <a:latin typeface="Helvetica Light" panose="020B0500000000000000" pitchFamily="34" charset="0"/>
              </a:rPr>
              <a:t>awareness to bullying and mental health. Strive to </a:t>
            </a:r>
            <a:r>
              <a:rPr lang="en-US" sz="2000" dirty="0">
                <a:latin typeface="Helvetica Light" panose="020B0500000000000000" pitchFamily="34" charset="0"/>
              </a:rPr>
              <a:t>continue </a:t>
            </a:r>
            <a:r>
              <a:rPr lang="en-US" sz="2000" dirty="0">
                <a:latin typeface="Helvetica Light" panose="020B0500000000000000" pitchFamily="34" charset="0"/>
              </a:rPr>
              <a:t>caring about the "whole" student: </a:t>
            </a:r>
            <a:r>
              <a:rPr lang="en-US" sz="2000" dirty="0">
                <a:latin typeface="Helvetica Light" panose="020B0500000000000000" pitchFamily="34" charset="0"/>
              </a:rPr>
              <a:t>educational</a:t>
            </a:r>
            <a:r>
              <a:rPr lang="en-US" sz="2000" dirty="0">
                <a:latin typeface="Helvetica Light" panose="020B0500000000000000" pitchFamily="34" charset="0"/>
              </a:rPr>
              <a:t>, emotional, relational, and physical. Thanks goes to administration, </a:t>
            </a:r>
            <a:r>
              <a:rPr lang="en-US" sz="2000" dirty="0">
                <a:latin typeface="Helvetica Light" panose="020B0500000000000000" pitchFamily="34" charset="0"/>
              </a:rPr>
              <a:t>teachers </a:t>
            </a:r>
            <a:r>
              <a:rPr lang="en-US" sz="2000" dirty="0">
                <a:latin typeface="Helvetica Light" panose="020B0500000000000000" pitchFamily="34" charset="0"/>
              </a:rPr>
              <a:t>and </a:t>
            </a:r>
            <a:r>
              <a:rPr lang="en-US" sz="2000" dirty="0">
                <a:latin typeface="Helvetica Light" panose="020B0500000000000000" pitchFamily="34" charset="0"/>
              </a:rPr>
              <a:t>staff </a:t>
            </a:r>
            <a:r>
              <a:rPr lang="en-US" sz="2000" dirty="0">
                <a:latin typeface="Helvetica Light" panose="020B0500000000000000" pitchFamily="34" charset="0"/>
              </a:rPr>
              <a:t>for dedicating your careers </a:t>
            </a:r>
            <a:r>
              <a:rPr lang="en-US" sz="2000" dirty="0">
                <a:latin typeface="Helvetica Light" panose="020B0500000000000000" pitchFamily="34" charset="0"/>
              </a:rPr>
              <a:t>to </a:t>
            </a:r>
            <a:r>
              <a:rPr lang="en-US" sz="2000" dirty="0">
                <a:latin typeface="Helvetica Light" panose="020B0500000000000000" pitchFamily="34" charset="0"/>
              </a:rPr>
              <a:t>our children.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Light" panose="020B0500000000000000" pitchFamily="34" charset="0"/>
              <a:ea typeface="Helvetica Light" charset="0"/>
              <a:cs typeface="Helvetica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13223</TotalTime>
  <Words>406</Words>
  <Application>Microsoft Office PowerPoint</Application>
  <PresentationFormat>On-screen Show (16:9)</PresentationFormat>
  <Paragraphs>81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20</vt:i4>
      </vt:variant>
      <vt:variant>
        <vt:lpstr>Slide Titles</vt:lpstr>
      </vt:variant>
      <vt:variant>
        <vt:i4>12</vt:i4>
      </vt:variant>
    </vt:vector>
  </HeadingPairs>
  <TitlesOfParts>
    <vt:vector size="37" baseType="lpstr">
      <vt:lpstr>Calibri</vt:lpstr>
      <vt:lpstr>Arial</vt:lpstr>
      <vt:lpstr>Helvetica Light</vt:lpstr>
      <vt:lpstr>Helvetica</vt:lpstr>
      <vt:lpstr>+mj-lt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Default Theme</vt:lpstr>
      <vt:lpstr> Building a Compassionate Community</vt:lpstr>
      <vt:lpstr>Slide 2</vt:lpstr>
      <vt:lpstr>Slide 3</vt:lpstr>
      <vt:lpstr>Slide 4</vt:lpstr>
      <vt:lpstr>Participation Numbers</vt:lpstr>
      <vt:lpstr>Largest Conversations</vt:lpstr>
      <vt:lpstr>Largest Conversations - Students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Discover: Title of Thing</dc:title>
  <dc:creator>Bridget Braun</dc:creator>
  <cp:lastModifiedBy>KROS</cp:lastModifiedBy>
  <cp:revision>152</cp:revision>
  <dcterms:created xsi:type="dcterms:W3CDTF">2016-02-04T03:11:38Z</dcterms:created>
  <dcterms:modified xsi:type="dcterms:W3CDTF">2016-11-14T12:31:30Z</dcterms:modified>
</cp:coreProperties>
</file>